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60" r:id="rId5"/>
    <p:sldId id="317" r:id="rId6"/>
    <p:sldId id="324" r:id="rId7"/>
    <p:sldId id="318" r:id="rId8"/>
    <p:sldId id="316" r:id="rId9"/>
    <p:sldId id="325" r:id="rId10"/>
    <p:sldId id="321" r:id="rId11"/>
    <p:sldId id="264" r:id="rId12"/>
    <p:sldId id="326" r:id="rId13"/>
    <p:sldId id="302" r:id="rId14"/>
    <p:sldId id="301" r:id="rId15"/>
    <p:sldId id="310" r:id="rId16"/>
    <p:sldId id="311" r:id="rId17"/>
    <p:sldId id="327" r:id="rId18"/>
    <p:sldId id="308" r:id="rId19"/>
    <p:sldId id="306" r:id="rId20"/>
    <p:sldId id="304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2" autoAdjust="0"/>
  </p:normalViewPr>
  <p:slideViewPr>
    <p:cSldViewPr snapToGrid="0" showGuides="1">
      <p:cViewPr varScale="1">
        <p:scale>
          <a:sx n="74" d="100"/>
          <a:sy n="74" d="100"/>
        </p:scale>
        <p:origin x="72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 mod="1"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8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-scale-community/use-case-hisea/blob/main/notebooks/visualise_delft3dfm.ipynb" TargetMode="External"/><Relationship Id="rId2" Type="http://schemas.openxmlformats.org/officeDocument/2006/relationships/hyperlink" Target="https://github.com/openearth/dfm_tools/#example-usag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\\homestore.directory.intra\winhomes\Deltabox\Bulletin\veenstra\info%20dfm_tools\test_output_reference\" TargetMode="External"/><Relationship Id="rId2" Type="http://schemas.openxmlformats.org/officeDocument/2006/relationships/hyperlink" Target="https://github.com/openearth/dfm_tools/tree/master/test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earth/dfm_tools#dfm_tools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github.com/openearth/dfm_tools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github.com/openearth/dfm_tools#feature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17-10-2022</a:t>
            </a:r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Naam </a:t>
            </a:r>
            <a:r>
              <a:rPr lang="en-GB" dirty="0" err="1"/>
              <a:t>Achternaam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4" b="12798"/>
          <a:stretch/>
        </p:blipFill>
        <p:spPr>
          <a:xfrm>
            <a:off x="375539" y="368077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supports flexible meshes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</a:t>
            </a:r>
          </a:p>
          <a:p>
            <a:r>
              <a:rPr lang="en-US" dirty="0"/>
              <a:t>supports partitions (and handles ghost cells)</a:t>
            </a:r>
          </a:p>
          <a:p>
            <a:r>
              <a:rPr lang="en-US" dirty="0"/>
              <a:t>will be converted to </a:t>
            </a:r>
            <a:r>
              <a:rPr lang="en-US" dirty="0" err="1"/>
              <a:t>xarray</a:t>
            </a:r>
            <a:r>
              <a:rPr lang="en-US" dirty="0"/>
              <a:t> for more convenience/performance</a:t>
            </a:r>
          </a:p>
          <a:p>
            <a:r>
              <a:rPr lang="en-US" dirty="0"/>
              <a:t>3D slicing: next slide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05" b="9055"/>
          <a:stretch/>
        </p:blipFill>
        <p:spPr>
          <a:xfrm>
            <a:off x="6052980" y="3648112"/>
            <a:ext cx="5959048" cy="3201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717" y="0"/>
            <a:ext cx="4864150" cy="36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777" y="1253192"/>
            <a:ext cx="3872636" cy="2904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6131C4-FE6D-41E8-9DB4-12E526DEA8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5171" y="4014517"/>
            <a:ext cx="4297072" cy="28002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E57503-9905-4B82-B03F-52B5894C75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39862" y="4014517"/>
            <a:ext cx="5461369" cy="2479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E892EC-2ED1-4324-A0DE-361E5911C0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11"/>
          <a:stretch/>
        </p:blipFill>
        <p:spPr>
          <a:xfrm>
            <a:off x="6827648" y="1541373"/>
            <a:ext cx="5364352" cy="254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110671"/>
            <a:ext cx="6036737" cy="4594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EAA1-8978-4E16-B203-4B0B6796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Next steps</a:t>
            </a:r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E5D58-7374-421A-A4E6-D9E0EEDC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DBB3-1693-4DE8-BDA3-B890FBB0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DA959-4F26-4641-AA45-29D0175116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r>
              <a:rPr lang="nl-NL" dirty="0">
                <a:highlight>
                  <a:srgbClr val="FFFF00"/>
                </a:highlight>
              </a:rPr>
              <a:t>uitbreiding/</a:t>
            </a:r>
            <a:r>
              <a:rPr lang="nl-NL" dirty="0" err="1">
                <a:highlight>
                  <a:srgbClr val="FFFF00"/>
                </a:highlight>
              </a:rPr>
              <a:t>improvements</a:t>
            </a:r>
            <a:r>
              <a:rPr lang="nl-NL" dirty="0">
                <a:highlight>
                  <a:srgbClr val="FFFF00"/>
                </a:highlight>
              </a:rPr>
              <a:t>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support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D3D4?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extra modellen/bronnen voor download/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evt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xESMF</a:t>
            </a:r>
            <a:r>
              <a:rPr lang="nl-NL" dirty="0">
                <a:highlight>
                  <a:srgbClr val="FFFF00"/>
                </a:highlight>
              </a:rPr>
              <a:t> 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CMCC and </a:t>
            </a:r>
            <a:r>
              <a:rPr lang="nl-NL" dirty="0" err="1">
                <a:highlight>
                  <a:srgbClr val="FFFF00"/>
                </a:highlight>
              </a:rPr>
              <a:t>others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gebruikerswensen intern/</a:t>
            </a:r>
            <a:r>
              <a:rPr lang="nl-NL" dirty="0" err="1">
                <a:highlight>
                  <a:srgbClr val="FFFF00"/>
                </a:highlight>
              </a:rPr>
              <a:t>rws</a:t>
            </a:r>
            <a:r>
              <a:rPr lang="nl-NL" dirty="0">
                <a:highlight>
                  <a:srgbClr val="FFFF00"/>
                </a:highlight>
              </a:rPr>
              <a:t>/overig</a:t>
            </a:r>
          </a:p>
          <a:p>
            <a:r>
              <a:rPr lang="nl-NL" dirty="0">
                <a:highlight>
                  <a:srgbClr val="FFFF00"/>
                </a:highlight>
              </a:rPr>
              <a:t>overlap: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afstemmen overlap </a:t>
            </a:r>
            <a:r>
              <a:rPr lang="nl-NL" dirty="0" err="1">
                <a:highlight>
                  <a:srgbClr val="FFFF00"/>
                </a:highlight>
              </a:rPr>
              <a:t>hydromt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ea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python scripts uit </a:t>
            </a:r>
            <a:r>
              <a:rPr lang="nl-NL" dirty="0" err="1">
                <a:highlight>
                  <a:srgbClr val="FFFF00"/>
                </a:highlight>
              </a:rPr>
              <a:t>oet</a:t>
            </a:r>
            <a:r>
              <a:rPr lang="nl-NL" dirty="0">
                <a:highlight>
                  <a:srgbClr val="FFFF00"/>
                </a:highlight>
              </a:rPr>
              <a:t>?</a:t>
            </a:r>
          </a:p>
          <a:p>
            <a:r>
              <a:rPr lang="nl-NL" dirty="0">
                <a:highlight>
                  <a:srgbClr val="FFFF00"/>
                </a:highlight>
              </a:rPr>
              <a:t>voorbeelden toevoegen: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ini</a:t>
            </a:r>
            <a:r>
              <a:rPr lang="nl-NL" dirty="0">
                <a:highlight>
                  <a:srgbClr val="FFFF00"/>
                </a:highlight>
              </a:rPr>
              <a:t> field uit 2D/3D map/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en-US" dirty="0">
                <a:highlight>
                  <a:srgbClr val="FFFF00"/>
                </a:highlight>
              </a:rPr>
              <a:t>monthly/daily means or depth average of his/map fields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biesbosch</a:t>
            </a:r>
            <a:r>
              <a:rPr lang="nl-NL" dirty="0">
                <a:highlight>
                  <a:srgbClr val="FFFF00"/>
                </a:highlight>
              </a:rPr>
              <a:t> toevoegen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tcoms</a:t>
            </a:r>
            <a:r>
              <a:rPr lang="nl-NL" dirty="0">
                <a:highlight>
                  <a:srgbClr val="FFFF00"/>
                </a:highlight>
              </a:rPr>
              <a:t> voorbeelden?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rmm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tcoms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map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 (</a:t>
            </a:r>
            <a:r>
              <a:rPr lang="nl-NL" dirty="0" err="1">
                <a:highlight>
                  <a:srgbClr val="FFFF00"/>
                </a:highlight>
              </a:rPr>
              <a:t>simple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/sigma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?) (400sec TK?)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FM in FM? (</a:t>
            </a:r>
            <a:r>
              <a:rPr lang="nl-NL" dirty="0" err="1">
                <a:highlight>
                  <a:srgbClr val="FFFF00"/>
                </a:highlight>
              </a:rPr>
              <a:t>invdist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his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972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4F49-69ED-4378-A403-0533BB9E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usage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1A1289-8EDC-493E-8174-2A03CBFE7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48FF0-08D6-4332-918D-99CFE08C2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D49F39-92A1-45EB-A866-726E5F054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837" y="2327693"/>
            <a:ext cx="3037313" cy="2172869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Want to copy the text? Go to: </a:t>
            </a:r>
            <a:r>
              <a:rPr lang="nl-NL" sz="1400" dirty="0">
                <a:hlinkClick r:id="rId2"/>
              </a:rPr>
              <a:t>https://github.com/openearth/dfm_tools/#example-usage</a:t>
            </a:r>
            <a:r>
              <a:rPr lang="nl-NL" sz="1400" dirty="0"/>
              <a:t> </a:t>
            </a:r>
            <a:br>
              <a:rPr lang="nl-NL" sz="1400" dirty="0"/>
            </a:br>
            <a:endParaRPr lang="nl-NL" sz="1400" dirty="0"/>
          </a:p>
          <a:p>
            <a:pPr marL="0" indent="0">
              <a:buNone/>
            </a:pPr>
            <a:r>
              <a:rPr lang="nl-NL" sz="1400" dirty="0" err="1"/>
              <a:t>Example</a:t>
            </a:r>
            <a:r>
              <a:rPr lang="nl-NL" sz="1400" dirty="0"/>
              <a:t> notebook C-</a:t>
            </a:r>
            <a:r>
              <a:rPr lang="nl-NL" sz="1400" dirty="0" err="1"/>
              <a:t>scale</a:t>
            </a:r>
            <a:br>
              <a:rPr lang="nl-NL" sz="1400" dirty="0"/>
            </a:br>
            <a:r>
              <a:rPr lang="nl-NL" sz="1400" dirty="0">
                <a:hlinkClick r:id="rId3"/>
              </a:rPr>
              <a:t>https://github.com/c-scale-community/use-case-hisea/blob/main/notebooks/visualise_delft3dfm.ipynb</a:t>
            </a:r>
            <a:endParaRPr lang="nl-NL" sz="1400" dirty="0"/>
          </a:p>
          <a:p>
            <a:pPr marL="0" indent="0">
              <a:buNone/>
            </a:pPr>
            <a:endParaRPr lang="nl-NL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AD365-29AB-4375-94F9-3CE240B23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791" y="0"/>
            <a:ext cx="6719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24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4AF6-DBC1-4BB7-BF4B-EC221B0AD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Pytest</a:t>
            </a:r>
            <a:r>
              <a:rPr lang="en-US" dirty="0"/>
              <a:t> </a:t>
            </a:r>
            <a:r>
              <a:rPr lang="en-US" dirty="0" err="1"/>
              <a:t>testbank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C2E2F-DE21-4D02-8EFD-BE1CE1F08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B7ED4-6D39-432A-9ED5-26524D66A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516C91-6C6A-4E5B-9C4B-D3B6D8310F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4772459" cy="4322763"/>
          </a:xfrm>
        </p:spPr>
        <p:txBody>
          <a:bodyPr/>
          <a:lstStyle/>
          <a:p>
            <a:r>
              <a:rPr lang="en-US" dirty="0" err="1"/>
              <a:t>Pytest</a:t>
            </a:r>
            <a:r>
              <a:rPr lang="en-US" dirty="0"/>
              <a:t> </a:t>
            </a:r>
            <a:r>
              <a:rPr lang="en-US" dirty="0" err="1"/>
              <a:t>testbank</a:t>
            </a:r>
            <a:r>
              <a:rPr lang="en-US" dirty="0"/>
              <a:t>: </a:t>
            </a:r>
            <a:r>
              <a:rPr lang="nl-NL" dirty="0">
                <a:hlinkClick r:id="rId2"/>
              </a:rPr>
              <a:t>https://github.com/openearth/dfm_tools/tree/master/tests</a:t>
            </a:r>
            <a:endParaRPr lang="en-US" dirty="0"/>
          </a:p>
          <a:p>
            <a:r>
              <a:rPr lang="en-US" dirty="0"/>
              <a:t>Resulting figures are in: </a:t>
            </a:r>
            <a:r>
              <a:rPr lang="en-US" dirty="0">
                <a:hlinkClick r:id="rId3" action="ppaction://hlinkfile"/>
              </a:rPr>
              <a:t>n:\Deltabox\Bulletin\veenstra\info </a:t>
            </a:r>
            <a:r>
              <a:rPr lang="en-US" dirty="0" err="1">
                <a:hlinkClick r:id="rId3" action="ppaction://hlinkfile"/>
              </a:rPr>
              <a:t>dfm_tools</a:t>
            </a:r>
            <a:r>
              <a:rPr lang="en-US" dirty="0">
                <a:hlinkClick r:id="rId3" action="ppaction://hlinkfile"/>
              </a:rPr>
              <a:t>\</a:t>
            </a:r>
            <a:r>
              <a:rPr lang="en-US" dirty="0" err="1">
                <a:hlinkClick r:id="rId3" action="ppaction://hlinkfile"/>
              </a:rPr>
              <a:t>test_output_reference</a:t>
            </a:r>
            <a:r>
              <a:rPr lang="en-US" dirty="0">
                <a:hlinkClick r:id="rId3" action="ppaction://hlinkfile"/>
              </a:rPr>
              <a:t>\</a:t>
            </a:r>
            <a:endParaRPr lang="en-US" dirty="0"/>
          </a:p>
          <a:p>
            <a:r>
              <a:rPr lang="nl-NL" dirty="0"/>
              <a:t>Check </a:t>
            </a:r>
            <a:r>
              <a:rPr lang="nl-NL" dirty="0" err="1"/>
              <a:t>this</a:t>
            </a:r>
            <a:r>
              <a:rPr lang="nl-NL" dirty="0"/>
              <a:t> folder </a:t>
            </a:r>
            <a:r>
              <a:rPr lang="nl-NL" dirty="0" err="1"/>
              <a:t>for</a:t>
            </a:r>
            <a:r>
              <a:rPr lang="nl-NL" dirty="0"/>
              <a:t> more plot </a:t>
            </a:r>
            <a:r>
              <a:rPr lang="nl-NL" dirty="0" err="1"/>
              <a:t>examples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D0EE60-E700-4EAE-8B70-BFBC2A906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273" y="0"/>
            <a:ext cx="6662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35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F4F6B-FA83-4B49-BE93-992292B90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it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409FD3-4F66-43E7-8A3E-92F805937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31922-F771-4586-BE23-FE7FF356B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17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0931A-CDD3-44B0-915D-7ED3BFE24A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github</a:t>
            </a:r>
            <a:r>
              <a:rPr lang="en-US" dirty="0"/>
              <a:t> and follow the readme (features, installation, example usage, </a:t>
            </a:r>
            <a:r>
              <a:rPr lang="en-US" dirty="0" err="1"/>
              <a:t>etc</a:t>
            </a:r>
            <a:r>
              <a:rPr lang="en-US" dirty="0"/>
              <a:t>):</a:t>
            </a:r>
          </a:p>
          <a:p>
            <a:pPr lvl="1"/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https://github.com/openearth/dfm_tools#dfm_tools</a:t>
            </a:r>
            <a:endParaRPr lang="en-US" u="sng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dirty="0"/>
              <a:t>Latest version of this presentation (it will be updated whenever there is a new feature):</a:t>
            </a:r>
          </a:p>
          <a:p>
            <a:pPr lvl="1"/>
            <a:r>
              <a:rPr lang="en-US" dirty="0"/>
              <a:t>n:\Deltabox\Bulletin\veenstra\info </a:t>
            </a:r>
            <a:r>
              <a:rPr lang="en-US" dirty="0" err="1"/>
              <a:t>dfm_tools</a:t>
            </a:r>
            <a:r>
              <a:rPr lang="en-US" dirty="0"/>
              <a:t>\info dfm_tools.pptx</a:t>
            </a:r>
          </a:p>
          <a:p>
            <a:r>
              <a:rPr lang="en-US" dirty="0"/>
              <a:t>Output of </a:t>
            </a:r>
            <a:r>
              <a:rPr lang="en-US" dirty="0" err="1"/>
              <a:t>testbank</a:t>
            </a:r>
            <a:r>
              <a:rPr lang="en-US" dirty="0"/>
              <a:t> (example plots):</a:t>
            </a:r>
          </a:p>
          <a:p>
            <a:pPr lvl="1"/>
            <a:r>
              <a:rPr lang="en-US" dirty="0"/>
              <a:t>n:\Deltabox\Bulletin\veenstra\info </a:t>
            </a:r>
            <a:r>
              <a:rPr lang="en-US" dirty="0" err="1"/>
              <a:t>dfm_tools</a:t>
            </a:r>
            <a:r>
              <a:rPr lang="en-US" dirty="0"/>
              <a:t>\</a:t>
            </a:r>
            <a:r>
              <a:rPr lang="en-US" dirty="0" err="1"/>
              <a:t>test_output_reference</a:t>
            </a:r>
            <a:r>
              <a:rPr lang="en-US" dirty="0"/>
              <a:t>\</a:t>
            </a:r>
          </a:p>
          <a:p>
            <a:r>
              <a:rPr lang="en-US" dirty="0"/>
              <a:t>Want to get updates via email? Email Jelmer.Veenstra@deltares.nl to subscribe</a:t>
            </a: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6573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7084957" cy="4322763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convenience functions built on top of other packages like </a:t>
            </a:r>
            <a:r>
              <a:rPr lang="en-GB" dirty="0" err="1"/>
              <a:t>xarray</a:t>
            </a:r>
            <a:r>
              <a:rPr lang="en-GB" dirty="0"/>
              <a:t>, </a:t>
            </a:r>
            <a:r>
              <a:rPr lang="en-GB" dirty="0" err="1"/>
              <a:t>hydolib</a:t>
            </a:r>
            <a:r>
              <a:rPr lang="en-GB" dirty="0"/>
              <a:t>-core and more</a:t>
            </a:r>
          </a:p>
          <a:p>
            <a:pPr lvl="1"/>
            <a:r>
              <a:rPr lang="en-GB" dirty="0"/>
              <a:t>features: </a:t>
            </a:r>
            <a:r>
              <a:rPr lang="nl-NL" dirty="0">
                <a:hlinkClick r:id="rId2"/>
              </a:rPr>
              <a:t>https://github.com/openearth/dfm_tools#features</a:t>
            </a:r>
            <a:endParaRPr lang="nl-NL" dirty="0"/>
          </a:p>
          <a:p>
            <a:r>
              <a:rPr lang="en-GB" dirty="0"/>
              <a:t>Why: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reinvent the wheel</a:t>
            </a:r>
          </a:p>
          <a:p>
            <a:pPr lvl="1"/>
            <a:r>
              <a:rPr lang="en-GB" dirty="0"/>
              <a:t>developments driven by projects like </a:t>
            </a:r>
            <a:r>
              <a:rPr lang="en-GB" dirty="0" err="1"/>
              <a:t>hydrolib</a:t>
            </a:r>
            <a:r>
              <a:rPr lang="en-GB" dirty="0"/>
              <a:t>-core, </a:t>
            </a:r>
            <a:r>
              <a:rPr lang="en-GB" dirty="0" err="1"/>
              <a:t>MassBay</a:t>
            </a:r>
            <a:r>
              <a:rPr lang="en-GB" dirty="0"/>
              <a:t>, </a:t>
            </a:r>
            <a:r>
              <a:rPr lang="en-GB" dirty="0" err="1"/>
              <a:t>FutureMares</a:t>
            </a:r>
            <a:r>
              <a:rPr lang="en-GB" dirty="0"/>
              <a:t>, TCOMS</a:t>
            </a:r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https://github.com/openearth/dfm_tools</a:t>
            </a:r>
            <a:endParaRPr lang="en-US" dirty="0"/>
          </a:p>
          <a:p>
            <a:pPr lvl="1"/>
            <a:r>
              <a:rPr lang="en-GB" dirty="0"/>
              <a:t>installable via pip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1657216"/>
            <a:ext cx="2709144" cy="101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739" y="2920129"/>
            <a:ext cx="2570574" cy="656386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630" y="4548106"/>
            <a:ext cx="2900791" cy="130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187" y="3609678"/>
            <a:ext cx="2900791" cy="117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799017"/>
            <a:ext cx="2390197" cy="94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r>
              <a:rPr lang="en-US" i="1" dirty="0"/>
              <a:t>.../tests/examples/postprocess_hisnc.py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75501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HYDROLIB: </a:t>
            </a:r>
            <a:r>
              <a:rPr lang="en-US" altLang="nl-NL" dirty="0" err="1"/>
              <a:t>io</a:t>
            </a:r>
            <a:r>
              <a:rPr lang="en-US" altLang="nl-NL" dirty="0"/>
              <a:t>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9" y="407528"/>
            <a:ext cx="3099689" cy="791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511" y="1240526"/>
            <a:ext cx="3763052" cy="28222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reading+plotting</a:t>
            </a:r>
            <a:r>
              <a:rPr lang="en-US" dirty="0"/>
              <a:t>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4FBB1C-3C59-4081-A33B-7D6A66F3A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3962999" cy="4402737"/>
          </a:xfrm>
        </p:spPr>
        <p:txBody>
          <a:bodyPr/>
          <a:lstStyle/>
          <a:p>
            <a:r>
              <a:rPr lang="en-US" dirty="0" err="1"/>
              <a:t>hydrolib</a:t>
            </a:r>
            <a:r>
              <a:rPr lang="en-US" dirty="0"/>
              <a:t>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 dataset</a:t>
            </a:r>
          </a:p>
          <a:p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(global, </a:t>
            </a:r>
            <a:r>
              <a:rPr lang="en-US" dirty="0" err="1"/>
              <a:t>Grevelingen</a:t>
            </a:r>
            <a:r>
              <a:rPr lang="en-US" dirty="0"/>
              <a:t>)</a:t>
            </a:r>
          </a:p>
          <a:p>
            <a:r>
              <a:rPr lang="en-US" dirty="0" err="1"/>
              <a:t>bc</a:t>
            </a:r>
            <a:r>
              <a:rPr lang="en-US" dirty="0"/>
              <a:t> (T3D salinity, </a:t>
            </a:r>
            <a:r>
              <a:rPr lang="en-US" dirty="0" err="1"/>
              <a:t>bc</a:t>
            </a:r>
            <a:r>
              <a:rPr lang="en-US" dirty="0"/>
              <a:t> (</a:t>
            </a:r>
            <a:r>
              <a:rPr lang="en-US" dirty="0" err="1"/>
              <a:t>TimeSeries</a:t>
            </a:r>
            <a:r>
              <a:rPr lang="en-US" dirty="0"/>
              <a:t> discharge)</a:t>
            </a:r>
          </a:p>
          <a:p>
            <a:r>
              <a:rPr lang="en-US" i="1" dirty="0"/>
              <a:t>.../tests/examples/preprocess_hydrolib_readbc.py</a:t>
            </a:r>
          </a:p>
          <a:p>
            <a:r>
              <a:rPr lang="en-US" i="1" dirty="0"/>
              <a:t>.../tests/examples/preprocess_hydrolib_readwritepol.py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078" y="1260510"/>
            <a:ext cx="3763052" cy="28222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175" y="4605526"/>
            <a:ext cx="4504948" cy="2252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2456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 err="1"/>
              <a:t>hydrolib</a:t>
            </a:r>
            <a:r>
              <a:rPr lang="en-US" dirty="0"/>
              <a:t> for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 dirty="0"/>
              <a:t> and model structure</a:t>
            </a:r>
          </a:p>
          <a:p>
            <a:r>
              <a:rPr lang="en-US" i="1" dirty="0"/>
              <a:t>.../tests/examples/preprocess_interpolate_nc_to_bc.py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for reginal models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C1D152-0EBA-47AD-B46E-D451FA86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9843077" cy="4349404"/>
          </a:xfrm>
        </p:spPr>
        <p:txBody>
          <a:bodyPr/>
          <a:lstStyle/>
          <a:p>
            <a:r>
              <a:rPr lang="en-GB" dirty="0"/>
              <a:t>Manually defined model boundaries, used for:</a:t>
            </a:r>
          </a:p>
          <a:p>
            <a:pPr lvl="1"/>
            <a:r>
              <a:rPr lang="en-GB" dirty="0"/>
              <a:t>Grid cut-out of GTSM (currently manual)</a:t>
            </a:r>
          </a:p>
          <a:p>
            <a:pPr lvl="1"/>
            <a:r>
              <a:rPr lang="en-GB" dirty="0"/>
              <a:t>Download of ERA5 and CMEMS field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/tests/examples/download_meteodata_oceandata.py</a:t>
            </a:r>
            <a:endParaRPr lang="en-GB" i="1" dirty="0"/>
          </a:p>
          <a:p>
            <a:pPr lvl="1"/>
            <a:r>
              <a:rPr lang="en-GB" dirty="0"/>
              <a:t>Generation of (2D) open boundary forcing from FES2014 (tidal constituents)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/tests/examples/preprocess_interpolate_nc_to_bc.py</a:t>
            </a:r>
            <a:endParaRPr lang="en-GB" dirty="0"/>
          </a:p>
          <a:p>
            <a:pPr lvl="1"/>
            <a:r>
              <a:rPr lang="en-GB" dirty="0"/>
              <a:t>Generation of (3D) open boundary forcing from CMEMS (salinity, temperature and </a:t>
            </a:r>
            <a:r>
              <a:rPr lang="en-GB" dirty="0" err="1"/>
              <a:t>sealevel</a:t>
            </a:r>
            <a:r>
              <a:rPr lang="en-GB" dirty="0"/>
              <a:t> anomaly)</a:t>
            </a:r>
          </a:p>
          <a:p>
            <a:pPr marL="324000" lvl="1" indent="0">
              <a:buNone/>
            </a:pPr>
            <a:r>
              <a:rPr lang="en-GB" i="1" dirty="0"/>
              <a:t>	 ...</a:t>
            </a:r>
            <a:r>
              <a:rPr lang="en-US" i="1" dirty="0"/>
              <a:t>/tests/examples/preprocess_interpolate_nc_to_bc.py</a:t>
            </a:r>
            <a:endParaRPr lang="en-GB" i="1" dirty="0"/>
          </a:p>
          <a:p>
            <a:pPr lvl="1"/>
            <a:r>
              <a:rPr lang="en-GB" dirty="0"/>
              <a:t>Generation of 3D initial fields from CMEMS (salinity and temperature)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/tests/examples/preprocess_ini_cmems_to_nc.py</a:t>
            </a:r>
            <a:endParaRPr lang="en-GB" i="1" dirty="0"/>
          </a:p>
          <a:p>
            <a:pPr lvl="1"/>
            <a:r>
              <a:rPr lang="en-GB" dirty="0"/>
              <a:t>Generation of meteorological forcing fields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/tests/examples/preprocess_meteo_mergenetCDFtime_xarray.py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 err="1"/>
              <a:t>dfm_tools</a:t>
            </a:r>
            <a:r>
              <a:rPr lang="en-GB" i="1" dirty="0"/>
              <a:t> </a:t>
            </a:r>
            <a:r>
              <a:rPr lang="en-GB" dirty="0"/>
              <a:t>enables the quick set-up of the basis of a 3D model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0C76A0-07D5-4CE5-9F43-E217B9E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hisfile</a:t>
            </a:r>
            <a:r>
              <a:rPr lang="en-US" dirty="0"/>
              <a:t> (D-</a:t>
            </a:r>
            <a:r>
              <a:rPr lang="en-US" dirty="0" err="1"/>
              <a:t>FlowFM</a:t>
            </a:r>
            <a:r>
              <a:rPr lang="en-US" dirty="0"/>
              <a:t> and </a:t>
            </a:r>
            <a:r>
              <a:rPr lang="en-US" dirty="0" err="1"/>
              <a:t>sfincs</a:t>
            </a:r>
            <a:r>
              <a:rPr lang="en-US" dirty="0"/>
              <a:t>)</a:t>
            </a:r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with depth dim)</a:t>
            </a:r>
          </a:p>
          <a:p>
            <a:r>
              <a:rPr lang="en-US" i="1" dirty="0"/>
              <a:t>.../tests/examples/postprocess_hisnc.py</a:t>
            </a:r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nesting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DF6626-F3CA-4DB6-97F3-50ACA793C97C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58dc3081-d8a1-4e92-884a-04f6ca0fc63f"/>
    <ds:schemaRef ds:uri="http://schemas.microsoft.com/office/2006/documentManagement/types"/>
    <ds:schemaRef ds:uri="http://schemas.microsoft.com/office/2006/metadata/properties"/>
    <ds:schemaRef ds:uri="9dc10479-9fe1-482d-8b13-fa9fc147c365"/>
    <ds:schemaRef ds:uri="http://purl.org/dc/elements/1.1/"/>
    <ds:schemaRef ds:uri="5db5d4ef-9fd2-45ea-8e34-77d63cce28d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1316</TotalTime>
  <Words>795</Words>
  <Application>Microsoft Office PowerPoint</Application>
  <PresentationFormat>Widescreen</PresentationFormat>
  <Paragraphs>126</Paragraphs>
  <Slides>17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Deltares</vt:lpstr>
      <vt:lpstr>dfm_tools </vt:lpstr>
      <vt:lpstr>dfm_tools: the concept</vt:lpstr>
      <vt:lpstr>xarray: io of netcdf files</vt:lpstr>
      <vt:lpstr>xarray: io of netcdf files</vt:lpstr>
      <vt:lpstr>HYDROLIB: io of D-FlowFM input files</vt:lpstr>
      <vt:lpstr>Examples: reading+plotting of D-FlowFM input files</vt:lpstr>
      <vt:lpstr>Examples: interpolate oceanmodel to bc</vt:lpstr>
      <vt:lpstr>Application for reginal models</vt:lpstr>
      <vt:lpstr>Examples: read+plot hisfile</vt:lpstr>
      <vt:lpstr>Examples: read+plot mapfiles</vt:lpstr>
      <vt:lpstr>Examples: slice trough 3D partitioned FM map data</vt:lpstr>
      <vt:lpstr>Examples: cartopy basemaps and coastlines/borders</vt:lpstr>
      <vt:lpstr>Examples: vector plots for regulargrids</vt:lpstr>
      <vt:lpstr>Next steps</vt:lpstr>
      <vt:lpstr>Example usage</vt:lpstr>
      <vt:lpstr>Pytest testbank</vt:lpstr>
      <vt:lpstr>Where to get 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151</cp:revision>
  <dcterms:created xsi:type="dcterms:W3CDTF">2020-02-17T13:56:38Z</dcterms:created>
  <dcterms:modified xsi:type="dcterms:W3CDTF">2022-11-14T14:27:05Z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